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2" r:id="rId4"/>
    <p:sldId id="279" r:id="rId5"/>
    <p:sldId id="280" r:id="rId6"/>
    <p:sldId id="281" r:id="rId7"/>
    <p:sldId id="282" r:id="rId8"/>
    <p:sldId id="283" r:id="rId9"/>
    <p:sldId id="284" r:id="rId10"/>
    <p:sldId id="264" r:id="rId11"/>
    <p:sldId id="265" r:id="rId12"/>
    <p:sldId id="285" r:id="rId13"/>
    <p:sldId id="286" r:id="rId14"/>
    <p:sldId id="287" r:id="rId15"/>
    <p:sldId id="288" r:id="rId16"/>
    <p:sldId id="289" r:id="rId17"/>
    <p:sldId id="290" r:id="rId18"/>
    <p:sldId id="267" r:id="rId19"/>
    <p:sldId id="259" r:id="rId20"/>
    <p:sldId id="26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E7A"/>
    <a:srgbClr val="2E356C"/>
    <a:srgbClr val="1F244A"/>
    <a:srgbClr val="C6C4C2"/>
    <a:srgbClr val="3A448A"/>
    <a:srgbClr val="9B4362"/>
    <a:srgbClr val="B24C70"/>
    <a:srgbClr val="B65477"/>
    <a:srgbClr val="825471"/>
    <a:srgbClr val="8D5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88300" autoAdjust="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84DEA-2E8B-4586-92CD-70A1EE1A4BB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62148-65F1-4E4C-897E-19890C4BF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5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91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3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0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83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10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65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62148-65F1-4E4C-897E-19890C4BF1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5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1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89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8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01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34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8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69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35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6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55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8C537-F956-4D3D-BA92-BA7BD7F9CF9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41D67-2F17-42CE-A3FF-56D3696697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09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9.png"/><Relationship Id="rId7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ZMaL6mp35Y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bg1">
              <a:lumMod val="8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3" y="404949"/>
            <a:ext cx="2445116" cy="2322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90738" y="2102211"/>
            <a:ext cx="87621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공략해요</a:t>
            </a:r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66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동물의 숲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0738" y="4799614"/>
            <a:ext cx="8762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A403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90738" y="3059047"/>
            <a:ext cx="8762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동숲 위키</a:t>
            </a:r>
          </a:p>
        </p:txBody>
      </p:sp>
    </p:spTree>
    <p:extLst>
      <p:ext uri="{BB962C8B-B14F-4D97-AF65-F5344CB8AC3E}">
        <p14:creationId xmlns:p14="http://schemas.microsoft.com/office/powerpoint/2010/main" val="350009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407627" y="1766508"/>
            <a:ext cx="7376746" cy="3324985"/>
          </a:xfrm>
          <a:prstGeom prst="rect">
            <a:avLst/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여기는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넣는 곳</a:t>
            </a:r>
          </a:p>
        </p:txBody>
      </p:sp>
    </p:spTree>
    <p:extLst>
      <p:ext uri="{BB962C8B-B14F-4D97-AF65-F5344CB8AC3E}">
        <p14:creationId xmlns:p14="http://schemas.microsoft.com/office/powerpoint/2010/main" val="51054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223" y="1726861"/>
            <a:ext cx="5296912" cy="3845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18702" y="2346606"/>
            <a:ext cx="1809823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 주민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물고기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곤충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9831" y="1445778"/>
            <a:ext cx="27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도감 정보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36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35" y="1966953"/>
            <a:ext cx="6208088" cy="33739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39831" y="1445778"/>
            <a:ext cx="27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도감 정보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18702" y="3200686"/>
            <a:ext cx="1809823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미술품</a:t>
            </a:r>
          </a:p>
        </p:txBody>
      </p:sp>
    </p:spTree>
    <p:extLst>
      <p:ext uri="{BB962C8B-B14F-4D97-AF65-F5344CB8AC3E}">
        <p14:creationId xmlns:p14="http://schemas.microsoft.com/office/powerpoint/2010/main" val="12504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39831" y="1445778"/>
            <a:ext cx="27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무트코인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314" y="2479788"/>
            <a:ext cx="4659799" cy="26090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143" y="2479788"/>
            <a:ext cx="4657316" cy="26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9831" y="1445778"/>
            <a:ext cx="27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거래소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662" y="2061682"/>
            <a:ext cx="5664768" cy="29238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18702" y="2343945"/>
            <a:ext cx="369934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Default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거래 대상인 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 주민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미술품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등은 따로 카테고리화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854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39831" y="1445778"/>
            <a:ext cx="2771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거래소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8702" y="2343945"/>
            <a:ext cx="3699341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Default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 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기타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거래 대상인 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 주민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미술품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화석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등은 따로 카테고리화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662" y="2056778"/>
            <a:ext cx="5664768" cy="29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8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9831" y="1445778"/>
            <a:ext cx="309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자랑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18702" y="2897942"/>
            <a:ext cx="36993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컨텐츠 자랑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회원간 커뮤니티 활동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3304" y="2056777"/>
            <a:ext cx="5659125" cy="292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9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9831" y="1445778"/>
            <a:ext cx="3093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8702" y="3198024"/>
            <a:ext cx="3699341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내가 쓴 글들 한눈에 확인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466" y="2039609"/>
            <a:ext cx="5655963" cy="29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1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4045857" y="1982364"/>
            <a:ext cx="4074413" cy="2808297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6605" y="2237913"/>
            <a:ext cx="246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중간 점검 피드백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2881" y="3000388"/>
            <a:ext cx="33035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 op.gg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서비스</a:t>
            </a:r>
            <a:endParaRPr lang="en-US" altLang="ko-KR" sz="2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내 디자인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/DIY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</a:t>
            </a:r>
            <a:endParaRPr lang="en-US" altLang="ko-KR" sz="2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무트코인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계산기</a:t>
            </a:r>
            <a:endParaRPr lang="en-US" altLang="ko-KR" sz="2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인기가 떨어진다면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498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91974" y="2612434"/>
            <a:ext cx="1471163" cy="1913757"/>
          </a:xfrm>
          <a:prstGeom prst="roundRect">
            <a:avLst>
              <a:gd name="adj" fmla="val 9101"/>
            </a:avLst>
          </a:prstGeom>
          <a:blipFill dpi="0" rotWithShape="1">
            <a:blip r:embed="rId3"/>
            <a:srcRect/>
            <a:stretch>
              <a:fillRect l="15000" t="4000" r="17000" b="4000"/>
            </a:stretch>
          </a:blipFill>
          <a:ln w="1905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00488" y="2355140"/>
            <a:ext cx="1462652" cy="185203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21355" y="2320310"/>
            <a:ext cx="1633304" cy="254861"/>
          </a:xfrm>
          <a:prstGeom prst="rect">
            <a:avLst/>
          </a:prstGeom>
          <a:noFill/>
        </p:spPr>
        <p:txBody>
          <a:bodyPr wrap="square" lIns="84756" tIns="42378" rIns="84756" bIns="42378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</a:rPr>
              <a:t>Team Leader</a:t>
            </a:r>
            <a:endParaRPr lang="ko-KR" altLang="en-US" sz="1100" b="1" dirty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21240" y="4529249"/>
            <a:ext cx="634436" cy="316416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백민주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847208" y="4800086"/>
            <a:ext cx="897952" cy="397854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000" b="1" dirty="0" err="1">
                <a:solidFill>
                  <a:schemeClr val="bg1"/>
                </a:solidFill>
                <a:latin typeface="Consolas" pitchFamily="49" charset="0"/>
              </a:rPr>
              <a:t>백엔드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 </a:t>
            </a:r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개발</a:t>
            </a:r>
            <a:endParaRPr lang="en-US" altLang="ko-KR" sz="1000" b="1" dirty="0">
              <a:solidFill>
                <a:schemeClr val="bg1"/>
              </a:solidFill>
              <a:latin typeface="Consolas" pitchFamily="49" charset="0"/>
            </a:endParaRPr>
          </a:p>
          <a:p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48488" y="2219958"/>
            <a:ext cx="1734393" cy="2949534"/>
          </a:xfrm>
          <a:prstGeom prst="roundRect">
            <a:avLst>
              <a:gd name="adj" fmla="val 8815"/>
            </a:avLst>
          </a:prstGeom>
          <a:noFill/>
          <a:ln w="158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77975" y="2612434"/>
            <a:ext cx="1471163" cy="1913757"/>
          </a:xfrm>
          <a:prstGeom prst="roundRect">
            <a:avLst>
              <a:gd name="adj" fmla="val 9101"/>
            </a:avLst>
          </a:prstGeom>
          <a:blipFill dpi="0" rotWithShape="1">
            <a:blip r:embed="rId4"/>
            <a:srcRect/>
            <a:stretch>
              <a:fillRect b="4000"/>
            </a:stretch>
          </a:blipFill>
          <a:ln w="1905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586488" y="2355139"/>
            <a:ext cx="1462652" cy="185203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07241" y="2320310"/>
            <a:ext cx="1631174" cy="254861"/>
          </a:xfrm>
          <a:prstGeom prst="rect">
            <a:avLst/>
          </a:prstGeom>
          <a:noFill/>
        </p:spPr>
        <p:txBody>
          <a:bodyPr wrap="square" lIns="84756" tIns="42378" rIns="84756" bIns="42378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</a:rPr>
              <a:t>Team Manager</a:t>
            </a:r>
            <a:endParaRPr lang="ko-KR" altLang="en-US" sz="1100" b="1" dirty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7241" y="4529247"/>
            <a:ext cx="647260" cy="316416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김강현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633208" y="4800085"/>
            <a:ext cx="1159954" cy="397854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000" b="1" dirty="0" err="1">
                <a:solidFill>
                  <a:schemeClr val="bg1"/>
                </a:solidFill>
                <a:latin typeface="Consolas" pitchFamily="49" charset="0"/>
              </a:rPr>
              <a:t>프론트엔드</a:t>
            </a:r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 개발</a:t>
            </a:r>
            <a:endParaRPr lang="en-US" altLang="ko-KR" sz="1000" b="1" dirty="0">
              <a:solidFill>
                <a:schemeClr val="bg1"/>
              </a:solidFill>
              <a:latin typeface="Consolas" pitchFamily="49" charset="0"/>
            </a:endParaRPr>
          </a:p>
          <a:p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40033" y="2219958"/>
            <a:ext cx="1734393" cy="2949534"/>
          </a:xfrm>
          <a:prstGeom prst="roundRect">
            <a:avLst>
              <a:gd name="adj" fmla="val 8815"/>
            </a:avLst>
          </a:prstGeom>
          <a:noFill/>
          <a:ln w="158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369518" y="2612433"/>
            <a:ext cx="1471163" cy="1913757"/>
          </a:xfrm>
          <a:prstGeom prst="roundRect">
            <a:avLst>
              <a:gd name="adj" fmla="val 9101"/>
            </a:avLst>
          </a:prstGeom>
          <a:blipFill dpi="0" rotWithShape="1">
            <a:blip r:embed="rId5"/>
            <a:srcRect/>
            <a:stretch>
              <a:fillRect t="4000" b="3000"/>
            </a:stretch>
          </a:blipFill>
          <a:ln w="1905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78032" y="2355139"/>
            <a:ext cx="1462652" cy="185203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396864" y="2320309"/>
            <a:ext cx="1497434" cy="254861"/>
          </a:xfrm>
          <a:prstGeom prst="rect">
            <a:avLst/>
          </a:prstGeom>
          <a:noFill/>
        </p:spPr>
        <p:txBody>
          <a:bodyPr wrap="square" lIns="84756" tIns="42378" rIns="84756" bIns="42378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</a:rPr>
              <a:t>Team Member </a:t>
            </a:r>
            <a:endParaRPr lang="ko-KR" altLang="en-US" sz="1100" b="1" dirty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98784" y="4529246"/>
            <a:ext cx="629626" cy="316416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윤성민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424752" y="4800085"/>
            <a:ext cx="882901" cy="393360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000" b="1" dirty="0" err="1">
                <a:solidFill>
                  <a:schemeClr val="bg1"/>
                </a:solidFill>
                <a:latin typeface="Consolas" pitchFamily="49" charset="0"/>
              </a:rPr>
              <a:t>백엔드</a:t>
            </a:r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 개발</a:t>
            </a:r>
            <a:endParaRPr lang="en-US" altLang="ko-KR" sz="1000" b="1" dirty="0">
              <a:solidFill>
                <a:schemeClr val="bg1"/>
              </a:solidFill>
              <a:latin typeface="Consolas" pitchFamily="49" charset="0"/>
            </a:endParaRPr>
          </a:p>
          <a:p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024099" y="2219960"/>
            <a:ext cx="1734393" cy="2949534"/>
          </a:xfrm>
          <a:prstGeom prst="roundRect">
            <a:avLst>
              <a:gd name="adj" fmla="val 8815"/>
            </a:avLst>
          </a:prstGeom>
          <a:noFill/>
          <a:ln w="158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153583" y="2612434"/>
            <a:ext cx="1471163" cy="1913757"/>
          </a:xfrm>
          <a:prstGeom prst="roundRect">
            <a:avLst>
              <a:gd name="adj" fmla="val 9101"/>
            </a:avLst>
          </a:prstGeom>
          <a:blipFill dpi="0" rotWithShape="1">
            <a:blip r:embed="rId6"/>
            <a:srcRect/>
            <a:stretch>
              <a:fillRect t="5000" b="3000"/>
            </a:stretch>
          </a:blipFill>
          <a:ln w="1905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162096" y="2355140"/>
            <a:ext cx="1462652" cy="185203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182850" y="2320310"/>
            <a:ext cx="1497434" cy="254861"/>
          </a:xfrm>
          <a:prstGeom prst="rect">
            <a:avLst/>
          </a:prstGeom>
          <a:noFill/>
        </p:spPr>
        <p:txBody>
          <a:bodyPr wrap="square" lIns="84756" tIns="42378" rIns="84756" bIns="42378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</a:rPr>
              <a:t>Team Member </a:t>
            </a:r>
            <a:endParaRPr lang="ko-KR" altLang="en-US" sz="1100" b="1" dirty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82850" y="4529249"/>
            <a:ext cx="620008" cy="316416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이설유</a:t>
            </a:r>
            <a:endParaRPr lang="ko-KR" altLang="en-US" sz="1500" dirty="0">
              <a:solidFill>
                <a:schemeClr val="accent1">
                  <a:lumMod val="20000"/>
                  <a:lumOff val="80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208817" y="4800086"/>
            <a:ext cx="1139381" cy="393360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000" b="1" dirty="0" err="1">
                <a:solidFill>
                  <a:schemeClr val="bg1"/>
                </a:solidFill>
                <a:latin typeface="Consolas" pitchFamily="49" charset="0"/>
              </a:rPr>
              <a:t>프론트엔드</a:t>
            </a:r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 개발</a:t>
            </a:r>
            <a:endParaRPr lang="en-US" altLang="ko-KR" sz="1000" b="1" dirty="0">
              <a:solidFill>
                <a:schemeClr val="bg1"/>
              </a:solidFill>
              <a:latin typeface="Consolas" pitchFamily="49" charset="0"/>
            </a:endParaRPr>
          </a:p>
          <a:p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815642" y="2219958"/>
            <a:ext cx="1734393" cy="2949534"/>
          </a:xfrm>
          <a:prstGeom prst="roundRect">
            <a:avLst>
              <a:gd name="adj" fmla="val 8815"/>
            </a:avLst>
          </a:prstGeom>
          <a:noFill/>
          <a:ln w="158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8945127" y="2612434"/>
            <a:ext cx="1471163" cy="1913757"/>
          </a:xfrm>
          <a:prstGeom prst="roundRect">
            <a:avLst>
              <a:gd name="adj" fmla="val 9101"/>
            </a:avLst>
          </a:prstGeom>
          <a:blipFill dpi="0" rotWithShape="1">
            <a:blip r:embed="rId7"/>
            <a:srcRect/>
            <a:stretch>
              <a:fillRect l="24000" t="6000" r="15000" b="4000"/>
            </a:stretch>
          </a:blipFill>
          <a:ln w="19050">
            <a:solidFill>
              <a:schemeClr val="bg1">
                <a:lumMod val="85000"/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953641" y="2355139"/>
            <a:ext cx="1462652" cy="185203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974392" y="2320310"/>
            <a:ext cx="1497434" cy="254861"/>
          </a:xfrm>
          <a:prstGeom prst="rect">
            <a:avLst/>
          </a:prstGeom>
          <a:noFill/>
        </p:spPr>
        <p:txBody>
          <a:bodyPr wrap="square" lIns="84756" tIns="42378" rIns="84756" bIns="42378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itchFamily="49" charset="0"/>
              </a:rPr>
              <a:t>Team Member</a:t>
            </a:r>
            <a:endParaRPr lang="ko-KR" altLang="en-US" sz="1100" b="1" dirty="0">
              <a:solidFill>
                <a:schemeClr val="accent1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74392" y="4529247"/>
            <a:ext cx="626420" cy="316416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임우섭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000360" y="4800085"/>
            <a:ext cx="1159954" cy="397854"/>
          </a:xfrm>
          <a:prstGeom prst="rect">
            <a:avLst/>
          </a:prstGeom>
        </p:spPr>
        <p:txBody>
          <a:bodyPr wrap="none" lIns="84756" tIns="42378" rIns="84756" bIns="42378">
            <a:spAutoFit/>
          </a:bodyPr>
          <a:lstStyle/>
          <a:p>
            <a:r>
              <a:rPr lang="ko-KR" altLang="en-US" sz="1000" b="1" dirty="0" err="1">
                <a:solidFill>
                  <a:schemeClr val="bg1"/>
                </a:solidFill>
                <a:latin typeface="Consolas" pitchFamily="49" charset="0"/>
              </a:rPr>
              <a:t>프론트엔드</a:t>
            </a:r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 개발</a:t>
            </a:r>
            <a:endParaRPr lang="en-US" altLang="ko-KR" sz="1000" b="1" dirty="0">
              <a:solidFill>
                <a:schemeClr val="bg1"/>
              </a:solidFill>
              <a:latin typeface="Consolas" pitchFamily="49" charset="0"/>
            </a:endParaRPr>
          </a:p>
          <a:p>
            <a:r>
              <a:rPr lang="ko-KR" altLang="en-US" sz="1000" b="1" dirty="0">
                <a:solidFill>
                  <a:schemeClr val="bg1"/>
                </a:solidFill>
                <a:latin typeface="Consolas" pitchFamily="49" charset="0"/>
              </a:rPr>
              <a:t>발표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664617" y="2223713"/>
            <a:ext cx="1734393" cy="2949534"/>
          </a:xfrm>
          <a:prstGeom prst="roundRect">
            <a:avLst>
              <a:gd name="adj" fmla="val 8815"/>
            </a:avLst>
          </a:prstGeom>
          <a:noFill/>
          <a:ln w="15875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4756" tIns="42378" rIns="84756" bIns="42378" spcCol="0"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8947626" y="371390"/>
            <a:ext cx="1228663" cy="111632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09692" y="323282"/>
            <a:ext cx="1195332" cy="126107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2" y="197708"/>
            <a:ext cx="1844577" cy="1752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02" y="1625148"/>
            <a:ext cx="733512" cy="3337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58" y="1625148"/>
            <a:ext cx="340230" cy="340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3623">
            <a:off x="2513800" y="199498"/>
            <a:ext cx="585512" cy="7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1869970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18215" y="542878"/>
            <a:ext cx="330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1111" y="3662832"/>
            <a:ext cx="2976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92" y="2523659"/>
            <a:ext cx="1028934" cy="9781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61" y="2520526"/>
            <a:ext cx="1028934" cy="97812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60" y="2520525"/>
            <a:ext cx="1028934" cy="97812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81" y="2520524"/>
            <a:ext cx="1028934" cy="97812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456" y="2520523"/>
            <a:ext cx="1028934" cy="9781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77510" y="3662832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1451" y="3662832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68193" y="3662832"/>
            <a:ext cx="1702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16277" y="3662832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927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26" grpId="0"/>
      <p:bldP spid="27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416194" y="711178"/>
            <a:ext cx="11023251" cy="5499575"/>
          </a:xfrm>
          <a:prstGeom prst="roundRect">
            <a:avLst>
              <a:gd name="adj" fmla="val 2546"/>
            </a:avLst>
          </a:prstGeom>
          <a:solidFill>
            <a:schemeClr val="tx1">
              <a:lumMod val="50000"/>
              <a:lumOff val="5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1151">
            <a:off x="993091" y="1675431"/>
            <a:ext cx="1319089" cy="11984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CF1857-C549-4FD5-87B7-FCED7507BD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0" t="6766" r="6875"/>
          <a:stretch/>
        </p:blipFill>
        <p:spPr>
          <a:xfrm>
            <a:off x="1625322" y="3331471"/>
            <a:ext cx="2080470" cy="2030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776CCE-2E9F-4694-800F-9A558EFFEC3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8" r="7340"/>
          <a:stretch/>
        </p:blipFill>
        <p:spPr>
          <a:xfrm>
            <a:off x="4961822" y="3785495"/>
            <a:ext cx="1881662" cy="18351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DF7E9D-4144-4A06-86F0-60910F059C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0" t="10372" r="19560" b="15836"/>
          <a:stretch/>
        </p:blipFill>
        <p:spPr>
          <a:xfrm>
            <a:off x="4760480" y="1038606"/>
            <a:ext cx="1687417" cy="20338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0216C-0E2F-4562-9EBB-2F8798F370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2" r="17058"/>
          <a:stretch/>
        </p:blipFill>
        <p:spPr>
          <a:xfrm>
            <a:off x="7774876" y="927583"/>
            <a:ext cx="1947964" cy="2217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743B9-995E-4155-BED5-8EAA539F279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2" r="11978"/>
          <a:stretch/>
        </p:blipFill>
        <p:spPr>
          <a:xfrm>
            <a:off x="7793243" y="3783382"/>
            <a:ext cx="2059537" cy="1854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0F2E60-F02E-49AC-BB3F-CFB2912631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2743978" y="1001349"/>
            <a:ext cx="1195332" cy="126107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2B29D5-077E-49EB-ACD8-E6166CB4DE97}"/>
              </a:ext>
            </a:extLst>
          </p:cNvPr>
          <p:cNvGrpSpPr/>
          <p:nvPr/>
        </p:nvGrpSpPr>
        <p:grpSpPr>
          <a:xfrm>
            <a:off x="4914921" y="3103005"/>
            <a:ext cx="2014388" cy="526628"/>
            <a:chOff x="4949049" y="3103005"/>
            <a:chExt cx="1423702" cy="5266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A62BE3-7988-45F6-8775-89FB62AB3EA7}"/>
                </a:ext>
              </a:extLst>
            </p:cNvPr>
            <p:cNvSpPr/>
            <p:nvPr/>
          </p:nvSpPr>
          <p:spPr>
            <a:xfrm>
              <a:off x="5280560" y="3103005"/>
              <a:ext cx="647260" cy="316416"/>
            </a:xfrm>
            <a:prstGeom prst="rect">
              <a:avLst/>
            </a:prstGeom>
          </p:spPr>
          <p:txBody>
            <a:bodyPr wrap="none" lIns="84756" tIns="42378" rIns="84756" bIns="42378">
              <a:spAutoFit/>
            </a:bodyPr>
            <a:lstStyle/>
            <a:p>
              <a:r>
                <a:rPr lang="ko-KR" altLang="en-US" sz="15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김강현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19BD4BC-CAB1-435A-80CA-F8EE1C87B324}"/>
                </a:ext>
              </a:extLst>
            </p:cNvPr>
            <p:cNvSpPr/>
            <p:nvPr/>
          </p:nvSpPr>
          <p:spPr>
            <a:xfrm>
              <a:off x="4949049" y="3343995"/>
              <a:ext cx="1423702" cy="285638"/>
            </a:xfrm>
            <a:prstGeom prst="rect">
              <a:avLst/>
            </a:prstGeom>
          </p:spPr>
          <p:txBody>
            <a:bodyPr wrap="square" lIns="84756" tIns="42378" rIns="84756" bIns="42378">
              <a:spAutoFit/>
            </a:bodyPr>
            <a:lstStyle/>
            <a:p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프론트엔드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무트코인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개발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A00130-A710-4B72-833C-1732B3C4ABFF}"/>
              </a:ext>
            </a:extLst>
          </p:cNvPr>
          <p:cNvGrpSpPr/>
          <p:nvPr/>
        </p:nvGrpSpPr>
        <p:grpSpPr>
          <a:xfrm>
            <a:off x="8122950" y="3144871"/>
            <a:ext cx="1363936" cy="749007"/>
            <a:chOff x="5031292" y="3103005"/>
            <a:chExt cx="962587" cy="7490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89340A4-73C4-47AC-9CC2-78455D00A98D}"/>
                </a:ext>
              </a:extLst>
            </p:cNvPr>
            <p:cNvSpPr/>
            <p:nvPr/>
          </p:nvSpPr>
          <p:spPr>
            <a:xfrm>
              <a:off x="5280560" y="3103005"/>
              <a:ext cx="634436" cy="316416"/>
            </a:xfrm>
            <a:prstGeom prst="rect">
              <a:avLst/>
            </a:prstGeom>
          </p:spPr>
          <p:txBody>
            <a:bodyPr wrap="none" lIns="84756" tIns="42378" rIns="84756" bIns="42378">
              <a:spAutoFit/>
            </a:bodyPr>
            <a:lstStyle/>
            <a:p>
              <a:r>
                <a:rPr lang="ko-KR" altLang="en-US" sz="15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백민주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F1544CE-8210-49CF-9800-0DCAADCE108C}"/>
                </a:ext>
              </a:extLst>
            </p:cNvPr>
            <p:cNvSpPr/>
            <p:nvPr/>
          </p:nvSpPr>
          <p:spPr>
            <a:xfrm>
              <a:off x="5031292" y="3366319"/>
              <a:ext cx="962587" cy="485693"/>
            </a:xfrm>
            <a:prstGeom prst="rect">
              <a:avLst/>
            </a:prstGeom>
          </p:spPr>
          <p:txBody>
            <a:bodyPr wrap="square" lIns="84756" tIns="42378" rIns="84756" bIns="42378">
              <a:spAutoFit/>
            </a:bodyPr>
            <a:lstStyle/>
            <a:p>
              <a:pPr algn="ctr"/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백엔드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개발 팀장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A5CC1B-F6FE-408A-AA64-23CEFBA95FAA}"/>
              </a:ext>
            </a:extLst>
          </p:cNvPr>
          <p:cNvGrpSpPr/>
          <p:nvPr/>
        </p:nvGrpSpPr>
        <p:grpSpPr>
          <a:xfrm>
            <a:off x="1896265" y="5375974"/>
            <a:ext cx="1460525" cy="749007"/>
            <a:chOff x="5031292" y="3103005"/>
            <a:chExt cx="962587" cy="74900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5D84E69-B85F-46CD-8A83-6B228AFD1BF6}"/>
                </a:ext>
              </a:extLst>
            </p:cNvPr>
            <p:cNvSpPr/>
            <p:nvPr/>
          </p:nvSpPr>
          <p:spPr>
            <a:xfrm>
              <a:off x="5280560" y="3103005"/>
              <a:ext cx="534339" cy="316416"/>
            </a:xfrm>
            <a:prstGeom prst="rect">
              <a:avLst/>
            </a:prstGeom>
          </p:spPr>
          <p:txBody>
            <a:bodyPr wrap="none" lIns="84756" tIns="42378" rIns="84756" bIns="42378">
              <a:spAutoFit/>
            </a:bodyPr>
            <a:lstStyle/>
            <a:p>
              <a:r>
                <a:rPr lang="ko-KR" altLang="en-US" sz="15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윤성민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A7D05F8-56C6-4065-BFD2-C3AC74B9EF51}"/>
                </a:ext>
              </a:extLst>
            </p:cNvPr>
            <p:cNvSpPr/>
            <p:nvPr/>
          </p:nvSpPr>
          <p:spPr>
            <a:xfrm>
              <a:off x="5031292" y="3366319"/>
              <a:ext cx="962587" cy="485693"/>
            </a:xfrm>
            <a:prstGeom prst="rect">
              <a:avLst/>
            </a:prstGeom>
          </p:spPr>
          <p:txBody>
            <a:bodyPr wrap="square" lIns="84756" tIns="42378" rIns="84756" bIns="42378">
              <a:spAutoFit/>
            </a:bodyPr>
            <a:lstStyle/>
            <a:p>
              <a:pPr algn="ctr"/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백엔드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개발 배포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8C4077-0A0F-47C4-9093-0ADB5C5A3FF8}"/>
              </a:ext>
            </a:extLst>
          </p:cNvPr>
          <p:cNvGrpSpPr/>
          <p:nvPr/>
        </p:nvGrpSpPr>
        <p:grpSpPr>
          <a:xfrm>
            <a:off x="5233387" y="5584612"/>
            <a:ext cx="1695919" cy="749007"/>
            <a:chOff x="5031292" y="3103005"/>
            <a:chExt cx="962587" cy="74900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3157D62-01C6-42E6-BD6D-B071700E1273}"/>
                </a:ext>
              </a:extLst>
            </p:cNvPr>
            <p:cNvSpPr/>
            <p:nvPr/>
          </p:nvSpPr>
          <p:spPr>
            <a:xfrm>
              <a:off x="5280560" y="3103005"/>
              <a:ext cx="351910" cy="316416"/>
            </a:xfrm>
            <a:prstGeom prst="rect">
              <a:avLst/>
            </a:prstGeom>
          </p:spPr>
          <p:txBody>
            <a:bodyPr wrap="none" lIns="84756" tIns="42378" rIns="84756" bIns="42378">
              <a:spAutoFit/>
            </a:bodyPr>
            <a:lstStyle/>
            <a:p>
              <a:r>
                <a:rPr lang="ko-KR" altLang="en-US" sz="15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이설유</a:t>
              </a:r>
              <a:endPara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EEE950-83FF-4DB4-82B5-9834AFB88835}"/>
                </a:ext>
              </a:extLst>
            </p:cNvPr>
            <p:cNvSpPr/>
            <p:nvPr/>
          </p:nvSpPr>
          <p:spPr>
            <a:xfrm>
              <a:off x="5031292" y="3366319"/>
              <a:ext cx="962587" cy="485693"/>
            </a:xfrm>
            <a:prstGeom prst="rect">
              <a:avLst/>
            </a:prstGeom>
          </p:spPr>
          <p:txBody>
            <a:bodyPr wrap="square" lIns="84756" tIns="42378" rIns="84756" bIns="42378">
              <a:spAutoFit/>
            </a:bodyPr>
            <a:lstStyle/>
            <a:p>
              <a:pPr algn="ctr"/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프론트엔드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개발 </a:t>
              </a:r>
              <a:r>
                <a:rPr lang="en-US" altLang="ko-KR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UX/UI</a:t>
              </a:r>
              <a:endParaRPr lang="ko-KR" altLang="en-US" sz="13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1410203-BEA2-4375-BB90-DFF3521FBAEA}"/>
              </a:ext>
            </a:extLst>
          </p:cNvPr>
          <p:cNvGrpSpPr/>
          <p:nvPr/>
        </p:nvGrpSpPr>
        <p:grpSpPr>
          <a:xfrm>
            <a:off x="8193582" y="5620629"/>
            <a:ext cx="1529257" cy="749007"/>
            <a:chOff x="5031292" y="3103005"/>
            <a:chExt cx="962587" cy="74900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6868AF6-1DE4-4DC3-9296-4648206AE505}"/>
                </a:ext>
              </a:extLst>
            </p:cNvPr>
            <p:cNvSpPr/>
            <p:nvPr/>
          </p:nvSpPr>
          <p:spPr>
            <a:xfrm>
              <a:off x="5280560" y="3103005"/>
              <a:ext cx="444354" cy="316416"/>
            </a:xfrm>
            <a:prstGeom prst="rect">
              <a:avLst/>
            </a:prstGeom>
          </p:spPr>
          <p:txBody>
            <a:bodyPr wrap="none" lIns="84756" tIns="42378" rIns="84756" bIns="42378">
              <a:spAutoFit/>
            </a:bodyPr>
            <a:lstStyle/>
            <a:p>
              <a:r>
                <a:rPr lang="ko-KR" altLang="en-US" sz="15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임우섭</a:t>
              </a:r>
              <a:endParaRPr lang="ko-KR" altLang="en-US" sz="1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E6E363-BC10-46C5-B85D-69593A617FCB}"/>
                </a:ext>
              </a:extLst>
            </p:cNvPr>
            <p:cNvSpPr/>
            <p:nvPr/>
          </p:nvSpPr>
          <p:spPr>
            <a:xfrm>
              <a:off x="5031292" y="3366319"/>
              <a:ext cx="962587" cy="485693"/>
            </a:xfrm>
            <a:prstGeom prst="rect">
              <a:avLst/>
            </a:prstGeom>
          </p:spPr>
          <p:txBody>
            <a:bodyPr wrap="square" lIns="84756" tIns="42378" rIns="84756" bIns="42378">
              <a:spAutoFit/>
            </a:bodyPr>
            <a:lstStyle/>
            <a:p>
              <a:pPr algn="ctr"/>
              <a:r>
                <a:rPr lang="ko-KR" altLang="en-US" sz="13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프론트엔드</a:t>
              </a:r>
              <a:r>
                <a:rPr lang="ko-KR" altLang="en-US" sz="13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배달의민족 주아" pitchFamily="18" charset="-127"/>
                  <a:ea typeface="배달의민족 주아" pitchFamily="18" charset="-127"/>
                </a:rPr>
                <a:t> 개발 발표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0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23" name="QZMaL6mp35Y"/>
          <p:cNvPicPr>
            <a:picLocks noRot="1" noChangeAspect="1"/>
          </p:cNvPicPr>
          <p:nvPr>
            <a:videoFile r:link="rId1"/>
          </p:nvPr>
        </p:nvPicPr>
        <p:blipFill rotWithShape="1">
          <a:blip r:embed="rId8"/>
          <a:srcRect t="8085" b="9649"/>
          <a:stretch/>
        </p:blipFill>
        <p:spPr>
          <a:xfrm>
            <a:off x="2200950" y="1543482"/>
            <a:ext cx="7790101" cy="427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8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23" name="Picture 4" descr="https://static.news.zumst.com/images/51/2020/05/07/6275bd921b3541d2a84b0d27523af24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14" y="1814647"/>
            <a:ext cx="6390246" cy="35967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59" y="2388215"/>
            <a:ext cx="5219651" cy="3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t="33405"/>
          <a:stretch/>
        </p:blipFill>
        <p:spPr>
          <a:xfrm>
            <a:off x="1253614" y="1890209"/>
            <a:ext cx="5662945" cy="29834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l="1055" t="17857" r="1451"/>
          <a:stretch/>
        </p:blipFill>
        <p:spPr>
          <a:xfrm>
            <a:off x="1253614" y="3130276"/>
            <a:ext cx="8471647" cy="44118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9"/>
          <a:srcRect l="571" t="15163" r="768" b="26643"/>
          <a:stretch/>
        </p:blipFill>
        <p:spPr>
          <a:xfrm>
            <a:off x="1540928" y="2404438"/>
            <a:ext cx="9557238" cy="50995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568" y="3787345"/>
            <a:ext cx="9642598" cy="84879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614" y="4852021"/>
            <a:ext cx="8601075" cy="6858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301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26" name="Picture 2" descr="https://image.chosun.com/sitedata/image/201811/07/2018110701669_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531" y="1457633"/>
            <a:ext cx="6394938" cy="43108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-36305" y="-26615"/>
            <a:ext cx="12331009" cy="6884615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21424" y="2511120"/>
            <a:ext cx="9349152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우리는 최근 </a:t>
            </a:r>
            <a:r>
              <a:rPr lang="en-US" altLang="ko-KR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 사이</a:t>
            </a:r>
            <a:r>
              <a:rPr lang="en-US" altLang="ko-KR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</a:t>
            </a:r>
            <a:r>
              <a:rPr lang="ko-KR" altLang="en-US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동안 진행될 수준의</a:t>
            </a:r>
            <a:endParaRPr lang="en-US" altLang="ko-KR" sz="4000" i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4000" i="1" dirty="0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Digital Transformation</a:t>
            </a:r>
            <a:r>
              <a:rPr lang="ko-KR" altLang="en-US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목격했다</a:t>
            </a:r>
            <a:r>
              <a:rPr lang="en-US" altLang="ko-KR" sz="4000" i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i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1" b="49744"/>
          <a:stretch/>
        </p:blipFill>
        <p:spPr>
          <a:xfrm>
            <a:off x="5877523" y="2046783"/>
            <a:ext cx="436955" cy="37564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1" b="49744"/>
          <a:stretch/>
        </p:blipFill>
        <p:spPr>
          <a:xfrm flipH="1" flipV="1">
            <a:off x="5877523" y="4169469"/>
            <a:ext cx="436955" cy="37564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185139" y="4994872"/>
            <a:ext cx="3821722" cy="4247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Microsoft CEO, </a:t>
            </a:r>
            <a:r>
              <a:rPr lang="ko-KR" altLang="en-US" dirty="0" err="1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사티아</a:t>
            </a:r>
            <a:r>
              <a:rPr lang="ko-KR" altLang="en-US" dirty="0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나델라</a:t>
            </a:r>
            <a:r>
              <a:rPr lang="ko-KR" altLang="en-US" dirty="0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dirty="0">
                <a:solidFill>
                  <a:srgbClr val="C6C4C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endParaRPr lang="ko-KR" altLang="en-US" dirty="0">
              <a:solidFill>
                <a:srgbClr val="C6C4C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83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58597" y="1522248"/>
            <a:ext cx="767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게임의 미학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`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느림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`Real Time`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2" descr="무인도 '남도섬'에 이주한 '도영'의 신난 모습 / 사진 = 모여봐요 동물의 숲 게임 캡쳐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r="19524"/>
          <a:stretch/>
        </p:blipFill>
        <p:spPr bwMode="auto">
          <a:xfrm>
            <a:off x="1396553" y="2268074"/>
            <a:ext cx="3481754" cy="321945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이미지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2417" r="2127" b="3054"/>
          <a:stretch/>
        </p:blipFill>
        <p:spPr bwMode="auto">
          <a:xfrm>
            <a:off x="5627353" y="2268074"/>
            <a:ext cx="5446183" cy="321945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4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pic>
        <p:nvPicPr>
          <p:cNvPr id="25" name="Picture 2" descr="무인도 '남도섬'에 이주한 '도영'의 신난 모습 / 사진 = 모여봐요 동물의 숲 게임 캡쳐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3" r="19524"/>
          <a:stretch/>
        </p:blipFill>
        <p:spPr bwMode="auto">
          <a:xfrm>
            <a:off x="1396553" y="2268074"/>
            <a:ext cx="3481754" cy="3219451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6" name="Picture 14" descr="이미지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2417" r="2127" b="3054"/>
          <a:stretch/>
        </p:blipFill>
        <p:spPr bwMode="auto">
          <a:xfrm>
            <a:off x="5627353" y="2268074"/>
            <a:ext cx="5446183" cy="321945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58597" y="1522248"/>
            <a:ext cx="7674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동물의 숲 게임의 미학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`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느림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`Real Time`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174435" y="3220393"/>
            <a:ext cx="3747052" cy="99316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>
            <a:softEdge rad="241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3484" y="3228324"/>
            <a:ext cx="3765032" cy="769441"/>
          </a:xfrm>
          <a:prstGeom prst="rect">
            <a:avLst/>
          </a:prstGeom>
          <a:noFill/>
          <a:effectLst>
            <a:glow rad="127000">
              <a:schemeClr val="tx2"/>
            </a:glo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나만의 섬 꾸미기</a:t>
            </a:r>
          </a:p>
        </p:txBody>
      </p:sp>
    </p:spTree>
    <p:extLst>
      <p:ext uri="{BB962C8B-B14F-4D97-AF65-F5344CB8AC3E}">
        <p14:creationId xmlns:p14="http://schemas.microsoft.com/office/powerpoint/2010/main" val="25855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6">
            <a:extLst>
              <a:ext uri="{FF2B5EF4-FFF2-40B4-BE49-F238E27FC236}">
                <a16:creationId xmlns:a16="http://schemas.microsoft.com/office/drawing/2014/main" id="{CAE5FEFC-98E8-4F6C-B9DF-C7B15B78B720}"/>
              </a:ext>
            </a:extLst>
          </p:cNvPr>
          <p:cNvSpPr/>
          <p:nvPr/>
        </p:nvSpPr>
        <p:spPr>
          <a:xfrm>
            <a:off x="560194" y="1030230"/>
            <a:ext cx="11023251" cy="5165631"/>
          </a:xfrm>
          <a:prstGeom prst="roundRect">
            <a:avLst>
              <a:gd name="adj" fmla="val 2546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9D73AF2D-6332-4BAB-BF3D-5A693AB0B9D5}"/>
              </a:ext>
            </a:extLst>
          </p:cNvPr>
          <p:cNvSpPr/>
          <p:nvPr/>
        </p:nvSpPr>
        <p:spPr>
          <a:xfrm>
            <a:off x="819148" y="1191281"/>
            <a:ext cx="10505341" cy="4843528"/>
          </a:xfrm>
          <a:prstGeom prst="roundRect">
            <a:avLst>
              <a:gd name="adj" fmla="val 2546"/>
            </a:avLst>
          </a:prstGeom>
          <a:solidFill>
            <a:schemeClr val="bg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7527D-D609-43AC-A51F-F982CF184BB1}"/>
              </a:ext>
            </a:extLst>
          </p:cNvPr>
          <p:cNvGrpSpPr/>
          <p:nvPr/>
        </p:nvGrpSpPr>
        <p:grpSpPr>
          <a:xfrm>
            <a:off x="635511" y="2158227"/>
            <a:ext cx="367274" cy="3486150"/>
            <a:chOff x="2524125" y="1685925"/>
            <a:chExt cx="367274" cy="3486150"/>
          </a:xfrm>
        </p:grpSpPr>
        <p:sp>
          <p:nvSpPr>
            <p:cNvPr id="11" name="사각형: 둥근 모서리 13">
              <a:extLst>
                <a:ext uri="{FF2B5EF4-FFF2-40B4-BE49-F238E27FC236}">
                  <a16:creationId xmlns:a16="http://schemas.microsoft.com/office/drawing/2014/main" id="{C85832C1-CD1D-4ADD-85A4-7BD4E497BB44}"/>
                </a:ext>
              </a:extLst>
            </p:cNvPr>
            <p:cNvSpPr/>
            <p:nvPr/>
          </p:nvSpPr>
          <p:spPr>
            <a:xfrm>
              <a:off x="2524125" y="1685925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4">
              <a:extLst>
                <a:ext uri="{FF2B5EF4-FFF2-40B4-BE49-F238E27FC236}">
                  <a16:creationId xmlns:a16="http://schemas.microsoft.com/office/drawing/2014/main" id="{FAF295A6-8D18-4206-AE66-0C576ECAA5BC}"/>
                </a:ext>
              </a:extLst>
            </p:cNvPr>
            <p:cNvSpPr/>
            <p:nvPr/>
          </p:nvSpPr>
          <p:spPr>
            <a:xfrm>
              <a:off x="2529768" y="2056501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5">
              <a:extLst>
                <a:ext uri="{FF2B5EF4-FFF2-40B4-BE49-F238E27FC236}">
                  <a16:creationId xmlns:a16="http://schemas.microsoft.com/office/drawing/2014/main" id="{CA690817-BB61-4DAA-8B1B-98DFAB9A4396}"/>
                </a:ext>
              </a:extLst>
            </p:cNvPr>
            <p:cNvSpPr/>
            <p:nvPr/>
          </p:nvSpPr>
          <p:spPr>
            <a:xfrm>
              <a:off x="2526607" y="4689104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6">
              <a:extLst>
                <a:ext uri="{FF2B5EF4-FFF2-40B4-BE49-F238E27FC236}">
                  <a16:creationId xmlns:a16="http://schemas.microsoft.com/office/drawing/2014/main" id="{BACB65B5-C8B0-4A29-AD99-E8F8CF837B68}"/>
                </a:ext>
              </a:extLst>
            </p:cNvPr>
            <p:cNvSpPr/>
            <p:nvPr/>
          </p:nvSpPr>
          <p:spPr>
            <a:xfrm>
              <a:off x="2532250" y="5059680"/>
              <a:ext cx="359149" cy="1123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85C019-F60E-4B5C-BF29-B5B8A2B03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29" y="129255"/>
            <a:ext cx="1229732" cy="1168086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288849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7A194A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45857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607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UCC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802865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195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소개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9873" y="642551"/>
            <a:ext cx="1581496" cy="548730"/>
          </a:xfrm>
          <a:prstGeom prst="roundRect">
            <a:avLst>
              <a:gd name="adj" fmla="val 14433"/>
            </a:avLst>
          </a:prstGeom>
          <a:solidFill>
            <a:srgbClr val="9B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5">
            <a:off x="9404833" y="351912"/>
            <a:ext cx="856367" cy="77807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754">
            <a:off x="10350166" y="114687"/>
            <a:ext cx="1000689" cy="1055727"/>
          </a:xfrm>
          <a:prstGeom prst="rect">
            <a:avLst/>
          </a:prstGeom>
        </p:spPr>
      </p:pic>
      <p:pic>
        <p:nvPicPr>
          <p:cNvPr id="22" name="Picture 2" descr="Cyworld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713" y="1944006"/>
            <a:ext cx="2736574" cy="296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모여봐요 동물의 숲 - 나무위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4" y="2257425"/>
            <a:ext cx="608647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2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544 -0.0011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6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A194A"/>
        </a:solidFill>
        <a:ln w="19050">
          <a:solidFill>
            <a:schemeClr val="bg1">
              <a:lumMod val="95000"/>
            </a:schemeClr>
          </a:solidFill>
        </a:ln>
      </a:spPr>
      <a:bodyPr rtlCol="0" anchor="ctr"/>
      <a:lstStyle>
        <a:defPPr algn="ctr">
          <a:defRPr sz="2000" dirty="0" smtClean="0"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배달의민족 주아" panose="02020603020101020101" pitchFamily="18" charset="-127"/>
            <a:ea typeface="배달의민족 주아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343</Words>
  <Application>Microsoft Office PowerPoint</Application>
  <PresentationFormat>와이드스크린</PresentationFormat>
  <Paragraphs>138</Paragraphs>
  <Slides>20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배달의민족 주아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minju paik</cp:lastModifiedBy>
  <cp:revision>49</cp:revision>
  <dcterms:created xsi:type="dcterms:W3CDTF">2020-06-07T07:36:29Z</dcterms:created>
  <dcterms:modified xsi:type="dcterms:W3CDTF">2020-06-09T05:44:37Z</dcterms:modified>
</cp:coreProperties>
</file>